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8" r:id="rId2"/>
    <p:sldId id="260" r:id="rId3"/>
    <p:sldId id="261" r:id="rId4"/>
    <p:sldId id="262" r:id="rId5"/>
    <p:sldId id="263" r:id="rId6"/>
    <p:sldId id="328" r:id="rId7"/>
    <p:sldId id="264" r:id="rId8"/>
    <p:sldId id="266" r:id="rId9"/>
    <p:sldId id="267" r:id="rId10"/>
    <p:sldId id="269" r:id="rId11"/>
    <p:sldId id="270" r:id="rId12"/>
    <p:sldId id="271" r:id="rId13"/>
    <p:sldId id="273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333" r:id="rId23"/>
    <p:sldId id="285" r:id="rId24"/>
    <p:sldId id="286" r:id="rId25"/>
    <p:sldId id="287" r:id="rId26"/>
    <p:sldId id="288" r:id="rId27"/>
    <p:sldId id="289" r:id="rId28"/>
    <p:sldId id="329" r:id="rId29"/>
    <p:sldId id="290" r:id="rId30"/>
    <p:sldId id="334" r:id="rId31"/>
    <p:sldId id="33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300" r:id="rId41"/>
    <p:sldId id="331" r:id="rId42"/>
    <p:sldId id="301" r:id="rId43"/>
    <p:sldId id="302" r:id="rId44"/>
    <p:sldId id="303" r:id="rId45"/>
    <p:sldId id="304" r:id="rId46"/>
    <p:sldId id="305" r:id="rId47"/>
    <p:sldId id="327" r:id="rId48"/>
    <p:sldId id="306" r:id="rId49"/>
    <p:sldId id="307" r:id="rId50"/>
    <p:sldId id="313" r:id="rId51"/>
    <p:sldId id="314" r:id="rId52"/>
    <p:sldId id="315" r:id="rId53"/>
    <p:sldId id="316" r:id="rId54"/>
    <p:sldId id="317" r:id="rId55"/>
    <p:sldId id="335" r:id="rId56"/>
    <p:sldId id="318" r:id="rId57"/>
    <p:sldId id="319" r:id="rId58"/>
    <p:sldId id="320" r:id="rId59"/>
    <p:sldId id="338" r:id="rId60"/>
    <p:sldId id="322" r:id="rId61"/>
    <p:sldId id="337" r:id="rId62"/>
    <p:sldId id="332" r:id="rId63"/>
    <p:sldId id="323" r:id="rId64"/>
    <p:sldId id="324" r:id="rId6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6437" autoAdjust="0"/>
  </p:normalViewPr>
  <p:slideViewPr>
    <p:cSldViewPr snapToGrid="0">
      <p:cViewPr varScale="1">
        <p:scale>
          <a:sx n="112" d="100"/>
          <a:sy n="112" d="100"/>
        </p:scale>
        <p:origin x="-16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18"/>
    </p:cViewPr>
  </p:sorterViewPr>
  <p:notesViewPr>
    <p:cSldViewPr snapToGrid="0"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C0B44-B680-40CD-A2F9-E2CC853EA7D3}" type="datetimeFigureOut">
              <a:rPr lang="en-US" smtClean="0"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EF65F-22BB-48DB-A0EB-BDF177BBBED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F0B8315-2704-44FD-A028-E224510F0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5A0817-AA00-4668-99E4-95B92A2E7F8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76803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noFill/>
        </p:spPr>
        <p:txBody>
          <a:bodyPr lIns="90000" tIns="46800" rIns="90000" bIns="46800">
            <a:spAutoFit/>
          </a:bodyPr>
          <a:lstStyle/>
          <a:p>
            <a:pPr defTabSz="457200" eaLnBrk="1" hangingPunct="1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 smtClean="0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B4E125-AD94-4210-944A-F27A1CEFB94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7A0DF8-B6F7-45FF-A081-C0DBE8D453B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80103C-4FCA-4BA5-9FDF-BADE64A4A75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D288C0-BD34-47CC-AC43-ED10BDEB13C1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AFA532-C6FE-465C-B380-602EC5931A2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0D5FFB-C1AB-49C1-A975-81469D9C45C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61A709-88E7-4733-A56E-E972D81AD0D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704934-278E-4653-B24B-833C99D1215F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54DED1-2DBF-46D2-846E-C278D83F3A3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045CD4-AC4E-4827-876F-2C976CC0E7E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2E8DD2-25D4-40B5-B894-AC2575A47EA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BDE111-55FD-43CC-888A-EBAE45CEF06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9FB7181-EBCC-4B0B-B3CE-66F6FEFB673C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A919E4-9836-42AF-B3EE-38791DCD1A7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4176F9-4460-4C40-9FD8-F7C88023228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8C073A0-5348-4A00-806F-4BC546C2A81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2474310-8D3B-4F31-ABD6-6C7AE7106844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64DB0-4911-4D31-A989-FE95D244366D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8C5AB05-C005-48E7-9C6D-D3937C807AD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E2B5D6-006E-4253-B671-ED4340DA1C36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CECB479-F47D-46F8-B979-BA3A62D1650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FC1E2C-EE96-4C60-A2A0-03D95C1A11A7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CB078B-D882-412C-89A5-A8D99A84724A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4F5481-1AEA-48B0-A643-CDA0E1F0E315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599176-A2FE-4D17-928B-70E7F84CD1DC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0FBCCA9-1A7A-4C62-A046-85C584FA4EEA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0D0FE9-6EA9-417B-AA63-AA8531D91129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C18316-C255-4277-BAFA-90F14D742946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B99285D-FD52-4F5E-93AA-3DA710D7A2FE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28BDB63-FA32-45A3-9011-A4A558B0A9C2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D3BCE2-EC77-46C0-91F8-9B593FA77EFD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0C027C-6DE2-42CD-B4B5-668AC9CDEAB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1DC844-EACF-4B7F-9950-0496C11BDB17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44F7C2-0F63-4529-AD7C-74043B3B667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7436B6E-CE51-4C73-ADCF-FE20F666816E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FA1812-8779-4AA5-BE13-1D74BFBDE067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08A2D0-6DEE-4EF4-94C3-67E5C62A75D3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387A6D1-9A1D-4E0F-84A3-C5FFD7D7A6E4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E58B45-AA34-43C9-997E-04DE49D71A9B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73FCF9-CA7D-45ED-A6E8-BD609E0B96D0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844366-01A9-4CC8-8285-E4A55D034EC9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33A1C97-C483-4FFF-A264-81E4D1B60FEA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D8D06C-EFDC-4620-B0CB-F8EEC763F0B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11F676-398E-446E-958C-BEA1DB8B564F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FA27F8B-5A1D-4256-9881-7506D957CE19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5ED53-A391-430B-91C9-FED7C4014599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4D5ED53-A391-430B-91C9-FED7C4014599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FCEB41-A2E4-4FD1-B8DC-5567A3DA2495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0FE039-5EC5-4C05-B36D-3AD9F0C9DD77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FC2388-F361-418A-8333-E186501AB036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E98AF2-4453-43F4-AC43-9FCF4915CA9A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542E9E0-5DED-493A-A5C7-C04A302AE59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F38E3E6-DD1A-4B07-B45D-EBA843544F4D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4627217-F7DB-4E37-B88B-01E02ED60E09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8996EF-5575-42AB-A601-C10186DF9160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899DA2-41FA-4D93-ADC2-B734D5F6326C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B8163E-4805-4A29-97FB-C0EADCEC1F3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165BF7-6D95-462B-9490-481DD3561E1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487CA-F18A-4C20-9021-6E476DC27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F98CB-41AC-4B43-99C9-24DB90DDF8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B25DA-986E-444B-B972-C9C14B874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75EC5-7378-4B55-8616-04FDFA3CEE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1182A-EC30-42AD-9978-ADFCD7CC0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A2720-B1C1-48E2-A5FF-9B7C5EA879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DD73C-FFEE-46C6-8D20-D5A8CB64A4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C307D-AADA-4649-AAB4-7CF187D6B1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A2C66-FED2-41AE-A263-09E7A7D6B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05878-0CDE-4573-A1E6-0A92EF5AC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D2E28-E251-45F5-8C0C-40CDE7B47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5E0F7-E573-417A-AB84-A4E6A4597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8776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+mn-cs"/>
              </a:defRPr>
            </a:lvl1pPr>
          </a:lstStyle>
          <a:p>
            <a:pPr>
              <a:defRPr/>
            </a:pPr>
            <a:r>
              <a:rPr lang="en-US"/>
              <a:t>Област бр. 4 © Факултет медицинских наука Универзитета у Крагујевцу</a:t>
            </a:r>
            <a:endParaRPr lang="en-US"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4400" y="6416675"/>
            <a:ext cx="2895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r>
              <a:rPr lang="en-US"/>
              <a:t>Информатичке методе у биомедицинским истраживањима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A2AC605-7410-4303-BC75-3D914C728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ransition/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</p:spPr>
        <p:txBody>
          <a:bodyPr lIns="90000" tIns="46800" rIns="90000" bIns="46800"/>
          <a:lstStyle/>
          <a:p>
            <a:pPr defTabSz="457200" eaLnBrk="1" hangingPunct="1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mtClean="0"/>
              <a:t>      MICROSOFT POWER POINT 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79413" y="3886200"/>
            <a:ext cx="8178800" cy="1376363"/>
          </a:xfrm>
        </p:spPr>
        <p:txBody>
          <a:bodyPr lIns="90000" tIns="46800" rIns="90000" bIns="46800">
            <a:spAutoFit/>
          </a:bodyPr>
          <a:lstStyle/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Назив предмета:</a:t>
            </a:r>
            <a:r>
              <a:rPr lang="sr-Latn-CS" sz="1400" b="1" smtClean="0"/>
              <a:t>  	</a:t>
            </a:r>
            <a:r>
              <a:rPr lang="ru-RU" sz="1400" b="1" smtClean="0"/>
              <a:t>ИНФОРМАТИЧКЕ МЕТОДЕ У БИОМЕДИЦИНСКИМ ИСТРАЖИВАЊИМА</a:t>
            </a:r>
            <a:endParaRPr lang="sr-Latn-CS" sz="1400" b="1" smtClean="0"/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smtClean="0"/>
              <a:t>Област</a:t>
            </a:r>
            <a:r>
              <a:rPr lang="sr-Latn-CS" sz="1400" smtClean="0"/>
              <a:t> бр. 04</a:t>
            </a:r>
            <a:r>
              <a:rPr lang="sr-Latn-CS" sz="1400" b="1" smtClean="0"/>
              <a:t> 	</a:t>
            </a:r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Наставна јединица: 	</a:t>
            </a:r>
            <a:r>
              <a:rPr lang="sr-Latn-CS" sz="1400" b="1" smtClean="0"/>
              <a:t>Microsoft Power Point 2007</a:t>
            </a:r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Тематске јединице: 	</a:t>
            </a:r>
            <a:r>
              <a:rPr lang="ru-RU" sz="1400" b="1" smtClean="0"/>
              <a:t>Програм за израду презентација.</a:t>
            </a:r>
            <a:endParaRPr lang="sr-Latn-CS" sz="1400" b="1" smtClean="0"/>
          </a:p>
          <a:p>
            <a:pPr marL="0" indent="0" defTabSz="457200" eaLnBrk="1" hangingPunct="1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smtClean="0"/>
              <a:t>Припремио</a:t>
            </a:r>
            <a:r>
              <a:rPr lang="sr-Latn-CS" sz="1400" smtClean="0"/>
              <a:t>: 	</a:t>
            </a:r>
            <a:r>
              <a:rPr lang="sr-Cyrl-CS" sz="1400" b="1" i="1" smtClean="0"/>
              <a:t>Проф.</a:t>
            </a:r>
            <a:r>
              <a:rPr lang="sr-Latn-CS" sz="1400" b="1" i="1" smtClean="0"/>
              <a:t> др Небојша Здравковић</a:t>
            </a:r>
            <a:endParaRPr lang="en-US" sz="1400" b="1" i="1" smtClean="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990600" y="3287713"/>
            <a:ext cx="6621463" cy="0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1434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35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4D6232-E83E-41D3-AD79-2D6EC640073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Палета графичких предложака позадине</a:t>
            </a:r>
            <a:r>
              <a:rPr lang="sr-Latn-CS" sz="3600" smtClean="0"/>
              <a:t> 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3559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8" y="1608138"/>
            <a:ext cx="8801100" cy="43815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45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CDBAE7-2A45-4A26-8662-00C2FEC9946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Мењања боје позадине и примена различитих</a:t>
            </a:r>
            <a:r>
              <a:rPr lang="en-GB" sz="3600" i="1" smtClean="0"/>
              <a:t> колорних шема</a:t>
            </a:r>
            <a:r>
              <a:rPr lang="sr-Latn-CS" sz="3600" smtClean="0"/>
              <a:t> </a:t>
            </a:r>
          </a:p>
        </p:txBody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4583" name="Content Placeholder 3"/>
          <p:cNvPicPr>
            <a:picLocks/>
          </p:cNvPicPr>
          <p:nvPr/>
        </p:nvPicPr>
        <p:blipFill>
          <a:blip r:embed="rId3" cstate="print"/>
          <a:srcRect b="5682"/>
          <a:stretch>
            <a:fillRect/>
          </a:stretch>
        </p:blipFill>
        <p:spPr bwMode="auto">
          <a:xfrm>
            <a:off x="278872" y="1388534"/>
            <a:ext cx="8559800" cy="39957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40243" t="26961" r="40075" b="30392"/>
          <a:stretch>
            <a:fillRect/>
          </a:stretch>
        </p:blipFill>
        <p:spPr bwMode="auto">
          <a:xfrm>
            <a:off x="469000" y="2870200"/>
            <a:ext cx="3053133" cy="344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56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F4AA7B-9B8B-4A50-B3A6-2A4751201C3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Slide Master оквира</a:t>
            </a:r>
            <a:r>
              <a:rPr lang="sr-Latn-CS" smtClean="0"/>
              <a:t> </a:t>
            </a:r>
          </a:p>
        </p:txBody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56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8" y="1634080"/>
            <a:ext cx="8815388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66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17E972-5B03-42DB-B870-540FCCB48BCC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Уметање насловног мастера</a:t>
            </a:r>
            <a:r>
              <a:rPr lang="sr-Latn-CS" smtClean="0"/>
              <a:t> </a:t>
            </a:r>
          </a:p>
        </p:txBody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0" y="2244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4462463" y="27114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26633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050" y="1905000"/>
            <a:ext cx="878681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76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76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D875209-18E7-4420-9223-250101A9BD69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дијалога Header and Footer</a:t>
            </a:r>
            <a:r>
              <a:rPr lang="sr-Latn-CS" sz="3600" smtClean="0"/>
              <a:t> </a:t>
            </a:r>
          </a:p>
        </p:txBody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765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673225"/>
            <a:ext cx="8963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547BFE-6FD0-42AA-9A31-F1A58D71286F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садржаја</a:t>
            </a:r>
            <a:endParaRPr lang="sr-Latn-CS" smtClean="0"/>
          </a:p>
        </p:txBody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600" smtClean="0"/>
              <a:t>Б</a:t>
            </a:r>
            <a:r>
              <a:rPr lang="sr-Latn-CS" sz="2600" smtClean="0"/>
              <a:t>рој слајдова не сме бити велики</a:t>
            </a:r>
            <a:endParaRPr lang="sr-Cyrl-CS" sz="26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број слајдова не </a:t>
            </a:r>
            <a:r>
              <a:rPr lang="sr-Cyrl-CS" sz="2200" smtClean="0"/>
              <a:t>треба да буде </a:t>
            </a:r>
            <a:r>
              <a:rPr lang="sr-Latn-CS" sz="2200" smtClean="0"/>
              <a:t>велики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ако </a:t>
            </a:r>
            <a:r>
              <a:rPr lang="sr-Cyrl-CS" sz="2200" smtClean="0"/>
              <a:t>с</a:t>
            </a:r>
            <a:r>
              <a:rPr lang="sr-Latn-CS" sz="2200" smtClean="0"/>
              <a:t>е </a:t>
            </a:r>
            <a:r>
              <a:rPr lang="sr-Cyrl-CS" sz="2200" smtClean="0"/>
              <a:t>ради о дужем </a:t>
            </a:r>
            <a:r>
              <a:rPr lang="sr-Latn-CS" sz="2200" smtClean="0"/>
              <a:t>предавањ</a:t>
            </a:r>
            <a:r>
              <a:rPr lang="sr-Cyrl-CS" sz="2200" smtClean="0"/>
              <a:t>у број </a:t>
            </a:r>
            <a:r>
              <a:rPr lang="sr-Latn-CS" sz="2200" smtClean="0"/>
              <a:t>слајдова </a:t>
            </a:r>
            <a:r>
              <a:rPr lang="sr-Cyrl-CS" sz="2200" smtClean="0"/>
              <a:t>не треба да буде већи од </a:t>
            </a:r>
            <a:r>
              <a:rPr lang="sr-Latn-CS" sz="2200" smtClean="0"/>
              <a:t>двадесет не рачунајући насловне слајдове</a:t>
            </a:r>
            <a:endParaRPr lang="sr-Cyrl-CS" sz="2200" smtClean="0"/>
          </a:p>
          <a:p>
            <a:pPr lvl="1" eaLnBrk="1" hangingPunct="1">
              <a:lnSpc>
                <a:spcPct val="90000"/>
              </a:lnSpc>
            </a:pPr>
            <a:r>
              <a:rPr lang="sr-Latn-CS" sz="2200" smtClean="0"/>
              <a:t>трајање слајдова </a:t>
            </a:r>
            <a:r>
              <a:rPr lang="sr-Cyrl-CS" sz="2200" smtClean="0"/>
              <a:t>не треба </a:t>
            </a:r>
            <a:r>
              <a:rPr lang="sr-Latn-CS" sz="2200" smtClean="0"/>
              <a:t>да буде дуже од једног минута само ако дужина излагања не прелази више од десет минута</a:t>
            </a:r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O истој ствари се може говорити различито време, али уз исти ефекат и очување суштине</a:t>
            </a:r>
            <a:endParaRPr lang="sr-Cyrl-CS" sz="2600" smtClean="0"/>
          </a:p>
          <a:p>
            <a:pPr eaLnBrk="1" hangingPunct="1">
              <a:lnSpc>
                <a:spcPct val="90000"/>
              </a:lnSpc>
            </a:pPr>
            <a:r>
              <a:rPr lang="sr-Latn-CS" sz="2600" smtClean="0"/>
              <a:t>Сценарио презентације је посао којим се треба бавити пре почетка прављења презентациј</a:t>
            </a:r>
            <a:r>
              <a:rPr lang="sr-Cyrl-CS" sz="2600" smtClean="0"/>
              <a:t>е</a:t>
            </a:r>
            <a:endParaRPr lang="sr-Latn-CS" sz="2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97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C32ED9F-08B5-4F9B-8F84-CBE9BD7B3235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AutoFit Options</a:t>
            </a:r>
            <a:r>
              <a:rPr lang="sr-Latn-CS" sz="3600" smtClean="0"/>
              <a:t> поред доње ивице оквира </a:t>
            </a:r>
          </a:p>
        </p:txBody>
      </p:sp>
      <p:sp>
        <p:nvSpPr>
          <p:cNvPr id="297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9703" name="Picture 1"/>
          <p:cNvPicPr>
            <a:picLocks noChangeAspect="1" noChangeArrowheads="1"/>
          </p:cNvPicPr>
          <p:nvPr/>
        </p:nvPicPr>
        <p:blipFill>
          <a:blip r:embed="rId3" cstate="print"/>
          <a:srcRect t="13330" r="14841" b="5951"/>
          <a:stretch>
            <a:fillRect/>
          </a:stretch>
        </p:blipFill>
        <p:spPr bwMode="auto">
          <a:xfrm>
            <a:off x="76200" y="1574800"/>
            <a:ext cx="8983663" cy="47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07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07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A427A6-4A5C-4202-B828-96266ED2A38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Изглед листе AutoFormat As You Type у оквиру дијалога AutoCorect</a:t>
            </a:r>
            <a:r>
              <a:rPr lang="sr-Latn-CS" sz="3600" smtClean="0"/>
              <a:t> </a:t>
            </a:r>
          </a:p>
        </p:txBody>
      </p:sp>
      <p:sp>
        <p:nvSpPr>
          <p:cNvPr id="307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1363663"/>
            <a:ext cx="4968875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17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17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298292-5DE9-4001-83E5-4720B88089A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Лист Outline у режиму Normal View</a:t>
            </a:r>
            <a:r>
              <a:rPr lang="sr-Latn-CS" sz="3600" smtClean="0"/>
              <a:t> </a:t>
            </a: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175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1785938"/>
            <a:ext cx="8872537" cy="421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F8DEB0-3F9F-4E86-9F08-A2A8A5EC046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погледа преко листе Zoom</a:t>
            </a:r>
            <a:r>
              <a:rPr lang="sr-Latn-CS" sz="3600" smtClean="0"/>
              <a:t> </a:t>
            </a:r>
          </a:p>
        </p:txBody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2775" name="Content Placeholder 3"/>
          <p:cNvPicPr>
            <a:picLocks/>
          </p:cNvPicPr>
          <p:nvPr/>
        </p:nvPicPr>
        <p:blipFill>
          <a:blip r:embed="rId3" cstate="print"/>
          <a:srcRect t="3416" b="5338"/>
          <a:stretch>
            <a:fillRect/>
          </a:stretch>
        </p:blipFill>
        <p:spPr bwMode="auto">
          <a:xfrm>
            <a:off x="211138" y="1862138"/>
            <a:ext cx="8763000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21FF7CF-9EBC-4844-8BE9-C7D212C2072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mtClean="0"/>
              <a:t>Увод</a:t>
            </a:r>
            <a:endParaRPr lang="sr-Latn-CS" smtClean="0"/>
          </a:p>
        </p:txBody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Power Point</a:t>
            </a:r>
            <a:r>
              <a:rPr lang="pl-PL" sz="2400" smtClean="0"/>
              <a:t>  је програм намењен изради интерактивних слајд-презентација, а најчешће се  добија као део пакета </a:t>
            </a:r>
            <a:r>
              <a:rPr lang="pl-PL" sz="2400" i="1" smtClean="0"/>
              <a:t>Microsoft</a:t>
            </a:r>
            <a:r>
              <a:rPr lang="pl-PL" sz="2400" smtClean="0"/>
              <a:t> </a:t>
            </a:r>
            <a:r>
              <a:rPr lang="pl-PL" sz="2400" i="1" smtClean="0"/>
              <a:t>Office</a:t>
            </a:r>
          </a:p>
          <a:p>
            <a:pPr eaLnBrk="1" hangingPunct="1"/>
            <a:r>
              <a:rPr lang="pl-PL" sz="2400" smtClean="0"/>
              <a:t>Главни резултат рада </a:t>
            </a:r>
            <a:r>
              <a:rPr lang="pl-PL" sz="2400" i="1" smtClean="0"/>
              <a:t>Power Point</a:t>
            </a:r>
            <a:r>
              <a:rPr lang="pl-PL" sz="2400" smtClean="0"/>
              <a:t>-а је једна датотека </a:t>
            </a:r>
          </a:p>
          <a:p>
            <a:pPr lvl="1" eaLnBrk="1" hangingPunct="1"/>
            <a:r>
              <a:rPr lang="sr-Cyrl-CS" sz="2000" smtClean="0"/>
              <a:t>њеним</a:t>
            </a:r>
            <a:r>
              <a:rPr lang="pl-PL" sz="2000" smtClean="0"/>
              <a:t> покретањем бива приказан низ слајдова који се смењују на пуном екрану рачунара или на погодној површини зида или платна, уз помоћ наменског пројектора</a:t>
            </a:r>
          </a:p>
          <a:p>
            <a:pPr eaLnBrk="1" hangingPunct="1"/>
            <a:r>
              <a:rPr lang="pl-PL" sz="2400" smtClean="0"/>
              <a:t>Садржај презентације, чије извођење се назива </a:t>
            </a:r>
            <a:r>
              <a:rPr lang="pl-PL" sz="2400" b="1" i="1" smtClean="0"/>
              <a:t>slide show</a:t>
            </a:r>
            <a:r>
              <a:rPr lang="pl-PL" sz="2400" smtClean="0"/>
              <a:t>, обично чине текст, слике, табеле, графикони, мултимедијални ефекти, итд</a:t>
            </a:r>
            <a:r>
              <a:rPr lang="sr-Cyrl-CS" sz="2400" smtClean="0"/>
              <a:t>.</a:t>
            </a:r>
            <a:endParaRPr lang="pl-PL" sz="2400" smtClean="0"/>
          </a:p>
          <a:p>
            <a:pPr eaLnBrk="1" hangingPunct="1"/>
            <a:r>
              <a:rPr lang="pl-PL" sz="2400" smtClean="0"/>
              <a:t>Суштина </a:t>
            </a:r>
            <a:r>
              <a:rPr lang="pl-PL" sz="2400" i="1" smtClean="0"/>
              <a:t>Power Point</a:t>
            </a:r>
            <a:r>
              <a:rPr lang="pl-PL" sz="2400" smtClean="0"/>
              <a:t> презентације је ефикасно преношење идеја ка гледаоцима</a:t>
            </a:r>
            <a:endParaRPr lang="sr-Latn-C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37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37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AF2AF5-3792-4949-8D33-4E7A4261876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O</a:t>
            </a:r>
            <a:r>
              <a:rPr lang="sr-Latn-CS" sz="3600" i="1" smtClean="0"/>
              <a:t>дабир опције Layout</a:t>
            </a:r>
            <a:r>
              <a:rPr lang="sr-Latn-CS" sz="3600" smtClean="0"/>
              <a:t> </a:t>
            </a:r>
          </a:p>
        </p:txBody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-60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340225" y="1970088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410075" y="47482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3802" name="Content Placeholder 3"/>
          <p:cNvPicPr>
            <a:picLocks/>
          </p:cNvPicPr>
          <p:nvPr/>
        </p:nvPicPr>
        <p:blipFill>
          <a:blip r:embed="rId3" cstate="print"/>
          <a:srcRect b="5424"/>
          <a:stretch>
            <a:fillRect/>
          </a:stretch>
        </p:blipFill>
        <p:spPr bwMode="auto">
          <a:xfrm>
            <a:off x="169863" y="1701800"/>
            <a:ext cx="8796337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AF30703-1EB1-4027-B04A-DAB58277E32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i="1" smtClean="0"/>
              <a:t>Изглед слајда након одабира облика </a:t>
            </a:r>
            <a:r>
              <a:rPr lang="sr-Latn-CS" sz="3200" i="1" smtClean="0"/>
              <a:t>Title and Content </a:t>
            </a:r>
            <a:r>
              <a:rPr lang="en-US" sz="3200" i="1" smtClean="0"/>
              <a:t>у </a:t>
            </a:r>
            <a:r>
              <a:rPr lang="sr-Latn-CS" sz="3200" i="1" smtClean="0"/>
              <a:t>Content Layout</a:t>
            </a:r>
            <a:endParaRPr lang="sr-Latn-CS" sz="3200" smtClean="0"/>
          </a:p>
        </p:txBody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0" y="1673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4392613" y="3359150"/>
            <a:ext cx="358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4825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973263"/>
            <a:ext cx="86741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 smtClean="0"/>
              <a:t>Microsoft Clip Organizer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Област бр. 4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Информатичке методе у биомедицинским истраживањима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F1182A-EC30-42AD-9978-ADFCD7CC013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30031" t="21814" r="30395" b="25735"/>
          <a:stretch>
            <a:fillRect/>
          </a:stretch>
        </p:blipFill>
        <p:spPr bwMode="auto">
          <a:xfrm>
            <a:off x="1180427" y="1545276"/>
            <a:ext cx="6583506" cy="444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58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58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38C695-0D40-40C4-80A2-B8EB345D56AD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Унос слике одабиром опцијом Insert Picture</a:t>
            </a:r>
            <a:r>
              <a:rPr lang="sr-Latn-CS" sz="3600" smtClean="0"/>
              <a:t> </a:t>
            </a:r>
          </a:p>
        </p:txBody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584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738313"/>
            <a:ext cx="8228013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AC2FCB-FD7F-4765-A8E7-D1898243AF7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Укључивање помоћне мрежице и вођице</a:t>
            </a:r>
            <a:r>
              <a:rPr lang="sr-Latn-CS" sz="3600" smtClean="0"/>
              <a:t> </a:t>
            </a:r>
          </a:p>
        </p:txBody>
      </p:sp>
      <p:sp>
        <p:nvSpPr>
          <p:cNvPr id="368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0" y="1063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872" name="Rectangle 7"/>
          <p:cNvSpPr>
            <a:spLocks noChangeArrowheads="1"/>
          </p:cNvSpPr>
          <p:nvPr/>
        </p:nvSpPr>
        <p:spPr bwMode="auto">
          <a:xfrm>
            <a:off x="4357688" y="3416300"/>
            <a:ext cx="428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48938" t="4418" r="33848" b="41830"/>
          <a:stretch>
            <a:fillRect/>
          </a:stretch>
        </p:blipFill>
        <p:spPr bwMode="auto">
          <a:xfrm>
            <a:off x="711201" y="1551756"/>
            <a:ext cx="2666998" cy="405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23267" r="14363" b="5148"/>
          <a:stretch>
            <a:fillRect/>
          </a:stretch>
        </p:blipFill>
        <p:spPr bwMode="auto">
          <a:xfrm>
            <a:off x="3640179" y="1373955"/>
            <a:ext cx="5258287" cy="46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119E87-6BA8-489F-A1C4-FBB7D89F8D5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Група Shapes</a:t>
            </a:r>
            <a:r>
              <a:rPr lang="sr-Latn-CS" smtClean="0"/>
              <a:t> </a:t>
            </a:r>
          </a:p>
        </p:txBody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620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4375150" y="3354388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7897" name="Content Placeholder 3"/>
          <p:cNvPicPr>
            <a:picLocks/>
          </p:cNvPicPr>
          <p:nvPr/>
        </p:nvPicPr>
        <p:blipFill>
          <a:blip r:embed="rId3" cstate="print"/>
          <a:srcRect b="5380"/>
          <a:stretch>
            <a:fillRect/>
          </a:stretch>
        </p:blipFill>
        <p:spPr bwMode="auto">
          <a:xfrm>
            <a:off x="204788" y="1820863"/>
            <a:ext cx="8812212" cy="3927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89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89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FACEF1A-5B2A-43C7-A9DF-6F9D1B2B3BF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WordArt</a:t>
            </a:r>
            <a:r>
              <a:rPr lang="sr-Latn-CS" smtClean="0"/>
              <a:t> </a:t>
            </a:r>
          </a:p>
        </p:txBody>
      </p:sp>
      <p:sp>
        <p:nvSpPr>
          <p:cNvPr id="389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0" y="2120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4427538" y="2797175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38921" name="Content Placeholder 3"/>
          <p:cNvPicPr>
            <a:picLocks/>
          </p:cNvPicPr>
          <p:nvPr/>
        </p:nvPicPr>
        <p:blipFill>
          <a:blip r:embed="rId3" cstate="print"/>
          <a:srcRect b="5489"/>
          <a:stretch>
            <a:fillRect/>
          </a:stretch>
        </p:blipFill>
        <p:spPr bwMode="auto">
          <a:xfrm>
            <a:off x="296863" y="2014538"/>
            <a:ext cx="8550275" cy="3590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399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399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312B260-CFF9-48E1-B227-B8E74E151FDA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9943" name="Content Placeholder 3"/>
          <p:cNvPicPr>
            <a:picLocks/>
          </p:cNvPicPr>
          <p:nvPr/>
        </p:nvPicPr>
        <p:blipFill>
          <a:blip r:embed="rId3" cstate="print"/>
          <a:srcRect b="5220"/>
          <a:stretch>
            <a:fillRect/>
          </a:stretch>
        </p:blipFill>
        <p:spPr bwMode="auto">
          <a:xfrm>
            <a:off x="1050925" y="1408113"/>
            <a:ext cx="6992938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09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09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E51F14-05D5-42DD-9F04-D5D8CDCD4883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графикона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0967" name="Picture 6"/>
          <p:cNvPicPr>
            <a:picLocks noChangeAspect="1" noChangeArrowheads="1"/>
          </p:cNvPicPr>
          <p:nvPr/>
        </p:nvPicPr>
        <p:blipFill>
          <a:blip r:embed="rId3" cstate="print"/>
          <a:srcRect b="5478"/>
          <a:stretch>
            <a:fillRect/>
          </a:stretch>
        </p:blipFill>
        <p:spPr bwMode="auto">
          <a:xfrm>
            <a:off x="985838" y="1446213"/>
            <a:ext cx="72771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19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CE88356-AA7D-474B-827C-527A68C4EE9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Smart </a:t>
            </a:r>
            <a:r>
              <a:rPr lang="sr-Latn-CS" sz="3600" i="1" smtClean="0"/>
              <a:t>art graphics</a:t>
            </a:r>
            <a:endParaRPr lang="sr-Latn-CS" sz="3600" smtClean="0"/>
          </a:p>
        </p:txBody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1993" name="Content Placeholder 3"/>
          <p:cNvPicPr>
            <a:picLocks/>
          </p:cNvPicPr>
          <p:nvPr/>
        </p:nvPicPr>
        <p:blipFill>
          <a:blip r:embed="rId3" cstate="print"/>
          <a:srcRect b="5241"/>
          <a:stretch>
            <a:fillRect/>
          </a:stretch>
        </p:blipFill>
        <p:spPr bwMode="auto">
          <a:xfrm>
            <a:off x="190500" y="1524000"/>
            <a:ext cx="87630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7B60DF-665F-490E-A31C-63372884A1C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радне површине</a:t>
            </a:r>
            <a:r>
              <a:rPr lang="sr-Latn-CS" smtClean="0"/>
              <a:t> 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6391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75" y="1574800"/>
            <a:ext cx="8164513" cy="43513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b="5133"/>
          <a:stretch>
            <a:fillRect/>
          </a:stretch>
        </p:blipFill>
        <p:spPr bwMode="auto">
          <a:xfrm>
            <a:off x="1021889" y="1475359"/>
            <a:ext cx="7063778" cy="481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EA1EFA7-D3D2-4288-B5BA-925032BC222D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Убацивање мултимедије у документ</a:t>
            </a:r>
            <a:r>
              <a:rPr lang="sr-Latn-CS" sz="3600" smtClean="0"/>
              <a:t> </a:t>
            </a:r>
          </a:p>
        </p:txBody>
      </p:sp>
      <p:sp>
        <p:nvSpPr>
          <p:cNvPr id="430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99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445000" y="35782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301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646238"/>
            <a:ext cx="83534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AED0D2-5F98-4BBB-BE0C-D43F2415BDB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smtClean="0"/>
              <a:t>Емитовање секвенце аутоматски по отварању слајда или ручно на клик мишем</a:t>
            </a:r>
            <a:r>
              <a:rPr lang="sr-Latn-CS" sz="2800" smtClean="0"/>
              <a:t> </a:t>
            </a:r>
          </a:p>
        </p:txBody>
      </p:sp>
      <p:sp>
        <p:nvSpPr>
          <p:cNvPr id="440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73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462463" y="1898650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4427538" y="41719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4042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1390650"/>
            <a:ext cx="3895725" cy="15049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2" name="Picture 11"/>
          <p:cNvPicPr/>
          <p:nvPr/>
        </p:nvPicPr>
        <p:blipFill>
          <a:blip r:embed="rId4" cstate="print"/>
          <a:srcRect r="51826" b="75898"/>
          <a:stretch>
            <a:fillRect/>
          </a:stretch>
        </p:blipFill>
        <p:spPr bwMode="auto">
          <a:xfrm>
            <a:off x="668950" y="3108223"/>
            <a:ext cx="7408249" cy="2691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50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25C170-9CA5-4C3E-93D7-A3CD689985CD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450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оквира Slide Sorter</a:t>
            </a:r>
            <a:r>
              <a:rPr lang="sr-Latn-CS" smtClean="0"/>
              <a:t> </a:t>
            </a:r>
          </a:p>
        </p:txBody>
      </p:sp>
      <p:sp>
        <p:nvSpPr>
          <p:cNvPr id="450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5063" name="Picture 1"/>
          <p:cNvPicPr>
            <a:picLocks noChangeAspect="1" noChangeArrowheads="1"/>
          </p:cNvPicPr>
          <p:nvPr/>
        </p:nvPicPr>
        <p:blipFill>
          <a:blip r:embed="rId3" cstate="print"/>
          <a:srcRect b="4727"/>
          <a:stretch>
            <a:fillRect/>
          </a:stretch>
        </p:blipFill>
        <p:spPr bwMode="auto">
          <a:xfrm>
            <a:off x="312738" y="1389063"/>
            <a:ext cx="85359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A4F7C2-4E12-495A-A0EC-5706A32A1EC4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460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Контекстни мени слајда</a:t>
            </a:r>
          </a:p>
        </p:txBody>
      </p:sp>
      <p:sp>
        <p:nvSpPr>
          <p:cNvPr id="460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20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410075" y="226536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410075" y="4481513"/>
            <a:ext cx="323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46090" name="Content Placeholder 3"/>
          <p:cNvPicPr>
            <a:picLocks/>
          </p:cNvPicPr>
          <p:nvPr/>
        </p:nvPicPr>
        <p:blipFill>
          <a:blip r:embed="rId3" cstate="print"/>
          <a:srcRect r="39468" b="45033"/>
          <a:stretch>
            <a:fillRect/>
          </a:stretch>
        </p:blipFill>
        <p:spPr bwMode="auto">
          <a:xfrm>
            <a:off x="304800" y="2159000"/>
            <a:ext cx="8686800" cy="36274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71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71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C18829-2932-4A9A-8DF6-2F84D37C292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471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Сумарни слајд</a:t>
            </a:r>
            <a:endParaRPr lang="sr-Latn-CS" smtClean="0"/>
          </a:p>
        </p:txBody>
      </p:sp>
      <p:sp>
        <p:nvSpPr>
          <p:cNvPr id="471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7111" name="Content Placeholder 3"/>
          <p:cNvPicPr>
            <a:picLocks/>
          </p:cNvPicPr>
          <p:nvPr/>
        </p:nvPicPr>
        <p:blipFill>
          <a:blip r:embed="rId3" cstate="print"/>
          <a:srcRect b="30701"/>
          <a:stretch>
            <a:fillRect/>
          </a:stretch>
        </p:blipFill>
        <p:spPr bwMode="auto">
          <a:xfrm>
            <a:off x="165100" y="2087563"/>
            <a:ext cx="873760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7995A2-3374-4810-943D-5E20879288C0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Транзиције</a:t>
            </a:r>
            <a:endParaRPr lang="sr-Latn-CS" smtClean="0"/>
          </a:p>
        </p:txBody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8135" name="Content Placeholder 3"/>
          <p:cNvPicPr>
            <a:picLocks/>
          </p:cNvPicPr>
          <p:nvPr/>
        </p:nvPicPr>
        <p:blipFill>
          <a:blip r:embed="rId3" cstate="print"/>
          <a:srcRect b="5905"/>
          <a:stretch>
            <a:fillRect/>
          </a:stretch>
        </p:blipFill>
        <p:spPr bwMode="auto">
          <a:xfrm>
            <a:off x="279400" y="1455738"/>
            <a:ext cx="8864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4" cstate="print"/>
          <a:srcRect l="76401" t="4683" b="85457"/>
          <a:stretch>
            <a:fillRect/>
          </a:stretch>
        </p:blipFill>
        <p:spPr bwMode="auto">
          <a:xfrm>
            <a:off x="3021669" y="5395107"/>
            <a:ext cx="2659464" cy="10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3ECEFC3-F0CD-4B05-A641-39053A35FF28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49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Анимација садржаја</a:t>
            </a:r>
            <a:endParaRPr lang="sr-Latn-CS" smtClean="0"/>
          </a:p>
        </p:txBody>
      </p:sp>
      <p:sp>
        <p:nvSpPr>
          <p:cNvPr id="491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9159" name="Content Placeholder 3"/>
          <p:cNvPicPr>
            <a:picLocks/>
          </p:cNvPicPr>
          <p:nvPr/>
        </p:nvPicPr>
        <p:blipFill>
          <a:blip r:embed="rId3" cstate="print"/>
          <a:srcRect b="5701"/>
          <a:stretch>
            <a:fillRect/>
          </a:stretch>
        </p:blipFill>
        <p:spPr bwMode="auto">
          <a:xfrm>
            <a:off x="127000" y="1836738"/>
            <a:ext cx="89154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1CE7F3-3A8C-4DD1-BE68-451C1F63D0AD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Додавање ефеката анимације</a:t>
            </a:r>
            <a:r>
              <a:rPr lang="sr-Latn-CS" smtClean="0"/>
              <a:t> </a:t>
            </a:r>
          </a:p>
        </p:txBody>
      </p:sp>
      <p:sp>
        <p:nvSpPr>
          <p:cNvPr id="501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0183" name="Rectangle 6"/>
          <p:cNvSpPr>
            <a:spLocks noChangeArrowheads="1"/>
          </p:cNvSpPr>
          <p:nvPr/>
        </p:nvSpPr>
        <p:spPr bwMode="auto">
          <a:xfrm>
            <a:off x="0" y="217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184" name="Rectangle 7"/>
          <p:cNvSpPr>
            <a:spLocks noChangeArrowheads="1"/>
          </p:cNvSpPr>
          <p:nvPr/>
        </p:nvSpPr>
        <p:spPr bwMode="auto">
          <a:xfrm>
            <a:off x="4427538" y="3359150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</a:t>
            </a:r>
            <a:r>
              <a:rPr lang="sr-Cyrl-CS" sz="1000">
                <a:cs typeface="Times New Roman" pitchFamily="18" charset="0"/>
              </a:rPr>
              <a:t> </a:t>
            </a:r>
            <a:endParaRPr lang="sr-Cyrl-CS"/>
          </a:p>
        </p:txBody>
      </p:sp>
      <p:pic>
        <p:nvPicPr>
          <p:cNvPr id="50185" name="Picture 71"/>
          <p:cNvPicPr>
            <a:picLocks noChangeAspect="1" noChangeArrowheads="1"/>
          </p:cNvPicPr>
          <p:nvPr/>
        </p:nvPicPr>
        <p:blipFill>
          <a:blip r:embed="rId3" cstate="print"/>
          <a:srcRect l="82478" t="17828" b="19054"/>
          <a:stretch>
            <a:fillRect/>
          </a:stretch>
        </p:blipFill>
        <p:spPr bwMode="auto">
          <a:xfrm>
            <a:off x="3200400" y="1371600"/>
            <a:ext cx="24542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C5490D-8B8B-4CFD-BC4A-65694729E7EA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512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Креирање фотоалбума</a:t>
            </a:r>
            <a:r>
              <a:rPr lang="sr-Latn-CS" smtClean="0"/>
              <a:t> </a:t>
            </a:r>
          </a:p>
        </p:txBody>
      </p:sp>
      <p:sp>
        <p:nvSpPr>
          <p:cNvPr id="512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120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9999" y="2667002"/>
            <a:ext cx="7349067" cy="366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/>
          <p:nvPr/>
        </p:nvPicPr>
        <p:blipFill>
          <a:blip r:embed="rId4" cstate="print"/>
          <a:srcRect r="83526" b="84232"/>
          <a:stretch>
            <a:fillRect/>
          </a:stretch>
        </p:blipFill>
        <p:spPr bwMode="auto">
          <a:xfrm>
            <a:off x="316828" y="1386825"/>
            <a:ext cx="2028439" cy="118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174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9F3844-01BA-4F2A-9304-71EAF31DA4A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Укључивање к</a:t>
            </a:r>
            <a:r>
              <a:rPr lang="sr-Latn-CS" sz="3600" i="1" smtClean="0"/>
              <a:t>ласичног Normal View</a:t>
            </a:r>
            <a:r>
              <a:rPr lang="sr-Latn-CS" sz="3600" smtClean="0"/>
              <a:t> 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7415" name="Content Placeholder 3"/>
          <p:cNvPicPr>
            <a:picLocks/>
          </p:cNvPicPr>
          <p:nvPr/>
        </p:nvPicPr>
        <p:blipFill>
          <a:blip r:embed="rId3" cstate="print"/>
          <a:srcRect l="27823" t="56995"/>
          <a:stretch>
            <a:fillRect/>
          </a:stretch>
        </p:blipFill>
        <p:spPr bwMode="auto">
          <a:xfrm>
            <a:off x="215900" y="1862138"/>
            <a:ext cx="8716963" cy="39576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2C73D6-94B4-41D1-8D59-ACA21F77BA53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22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2231" name="Picture 8" descr="Insert Shape Comm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1449388"/>
            <a:ext cx="3149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9" descr="Insert Action But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9338" y="1449388"/>
            <a:ext cx="505936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9323080-76FD-4989-8B2B-A56992A42438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532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предложака тастера</a:t>
            </a:r>
            <a:r>
              <a:rPr lang="sr-Latn-CS" smtClean="0"/>
              <a:t> </a:t>
            </a:r>
          </a:p>
        </p:txBody>
      </p:sp>
      <p:sp>
        <p:nvSpPr>
          <p:cNvPr id="532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3255" name="Picture 2" descr="Actions Setting Dialog 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38" y="1658938"/>
            <a:ext cx="46418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3" descr="Hyperlink Men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658938"/>
            <a:ext cx="3854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05FB29-C3F9-48C0-A402-C323130CEEBB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</a:t>
            </a:r>
            <a:r>
              <a:rPr lang="sr-Latn-CS" sz="3600" i="1" smtClean="0"/>
              <a:t>змен</a:t>
            </a:r>
            <a:r>
              <a:rPr lang="sr-Cyrl-CS" sz="3600" i="1" smtClean="0"/>
              <a:t>а</a:t>
            </a:r>
            <a:r>
              <a:rPr lang="sr-Latn-CS" sz="3600" i="1" smtClean="0"/>
              <a:t> шаблона дела презентације</a:t>
            </a:r>
            <a:r>
              <a:rPr lang="sr-Latn-CS" sz="3600" smtClean="0"/>
              <a:t> </a:t>
            </a:r>
          </a:p>
        </p:txBody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4279" name="Picture 1"/>
          <p:cNvPicPr>
            <a:picLocks noChangeAspect="1" noChangeArrowheads="1"/>
          </p:cNvPicPr>
          <p:nvPr/>
        </p:nvPicPr>
        <p:blipFill>
          <a:blip r:embed="rId3" cstate="print"/>
          <a:srcRect t="1445" b="4506"/>
          <a:stretch>
            <a:fillRect/>
          </a:stretch>
        </p:blipFill>
        <p:spPr bwMode="auto">
          <a:xfrm>
            <a:off x="212725" y="1608138"/>
            <a:ext cx="87280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5D71AB1-D2E6-4D54-BA9F-3FADC2D87C4C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553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Убацивање </a:t>
            </a:r>
            <a:r>
              <a:rPr lang="sr-Latn-CS" sz="3600" i="1" smtClean="0"/>
              <a:t>слајдов</a:t>
            </a:r>
            <a:r>
              <a:rPr lang="sr-Cyrl-CS" sz="3600" i="1" smtClean="0"/>
              <a:t>а</a:t>
            </a:r>
            <a:r>
              <a:rPr lang="sr-Latn-CS" sz="3600" i="1" smtClean="0"/>
              <a:t> из других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553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5303" name="Picture 1"/>
          <p:cNvPicPr>
            <a:picLocks noChangeAspect="1" noChangeArrowheads="1"/>
          </p:cNvPicPr>
          <p:nvPr/>
        </p:nvPicPr>
        <p:blipFill>
          <a:blip r:embed="rId3" cstate="print"/>
          <a:srcRect t="1672" r="75133" b="37155"/>
          <a:stretch>
            <a:fillRect/>
          </a:stretch>
        </p:blipFill>
        <p:spPr bwMode="auto">
          <a:xfrm>
            <a:off x="80963" y="1584325"/>
            <a:ext cx="3355975" cy="467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1"/>
          <p:cNvPicPr>
            <a:picLocks noChangeAspect="1" noChangeArrowheads="1"/>
          </p:cNvPicPr>
          <p:nvPr/>
        </p:nvPicPr>
        <p:blipFill>
          <a:blip r:embed="rId4" cstate="print"/>
          <a:srcRect l="26340" t="2625" b="3575"/>
          <a:stretch>
            <a:fillRect/>
          </a:stretch>
        </p:blipFill>
        <p:spPr bwMode="auto">
          <a:xfrm>
            <a:off x="3548063" y="1906588"/>
            <a:ext cx="54356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F0C58E-05D1-43D9-9253-AEDF4BDD7681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Убацивање хиперлинка</a:t>
            </a:r>
            <a:r>
              <a:rPr lang="sr-Latn-CS" smtClean="0"/>
              <a:t> </a:t>
            </a:r>
          </a:p>
        </p:txBody>
      </p:sp>
      <p:sp>
        <p:nvSpPr>
          <p:cNvPr id="563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6327" name="Picture 11"/>
          <p:cNvPicPr>
            <a:picLocks noChangeAspect="1" noChangeArrowheads="1"/>
          </p:cNvPicPr>
          <p:nvPr/>
        </p:nvPicPr>
        <p:blipFill>
          <a:blip r:embed="rId3" cstate="print"/>
          <a:srcRect b="4659"/>
          <a:stretch>
            <a:fillRect/>
          </a:stretch>
        </p:blipFill>
        <p:spPr bwMode="auto">
          <a:xfrm>
            <a:off x="204222" y="1456268"/>
            <a:ext cx="8697950" cy="46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629476-D022-49D2-AAFF-641931176F6C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573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Сакривање слајдова при презентацији</a:t>
            </a:r>
            <a:r>
              <a:rPr lang="sr-Latn-CS" sz="3600" smtClean="0"/>
              <a:t> </a:t>
            </a:r>
          </a:p>
        </p:txBody>
      </p:sp>
      <p:sp>
        <p:nvSpPr>
          <p:cNvPr id="573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57351" name="Picture 14"/>
          <p:cNvPicPr>
            <a:picLocks noChangeAspect="1" noChangeArrowheads="1"/>
          </p:cNvPicPr>
          <p:nvPr/>
        </p:nvPicPr>
        <p:blipFill>
          <a:blip r:embed="rId3" cstate="print"/>
          <a:srcRect r="39172" b="41769"/>
          <a:stretch>
            <a:fillRect/>
          </a:stretch>
        </p:blipFill>
        <p:spPr bwMode="auto">
          <a:xfrm>
            <a:off x="381000" y="1574800"/>
            <a:ext cx="8501063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C1F805-E375-4F27-8F21-075CF1CE6C88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Дефинисање избор</a:t>
            </a:r>
            <a:r>
              <a:rPr lang="sr-Cyrl-CS" sz="3600" i="1" smtClean="0"/>
              <a:t>а </a:t>
            </a:r>
            <a:r>
              <a:rPr lang="sr-Latn-CS" sz="3600" i="1" smtClean="0"/>
              <a:t>и редослед</a:t>
            </a:r>
            <a:r>
              <a:rPr lang="sr-Cyrl-CS" sz="3600" i="1" smtClean="0"/>
              <a:t>а </a:t>
            </a:r>
            <a:r>
              <a:rPr lang="sr-Latn-CS" sz="3600" i="1" smtClean="0"/>
              <a:t>слајдова посебног емитовања</a:t>
            </a:r>
            <a:r>
              <a:rPr lang="sr-Latn-CS" sz="3600" smtClean="0"/>
              <a:t> </a:t>
            </a:r>
          </a:p>
        </p:txBody>
      </p:sp>
      <p:sp>
        <p:nvSpPr>
          <p:cNvPr id="583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908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4445000" y="263207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4445000" y="4314825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ea typeface="Times New Roman" pitchFamily="18" charset="0"/>
                <a:cs typeface="Arial" charset="0"/>
              </a:rPr>
              <a:t>  </a:t>
            </a:r>
            <a:endParaRPr lang="sr-Latn-CS">
              <a:ea typeface="Times New Roman" pitchFamily="18" charset="0"/>
              <a:cs typeface="Arial" charset="0"/>
            </a:endParaRPr>
          </a:p>
        </p:txBody>
      </p:sp>
      <p:pic>
        <p:nvPicPr>
          <p:cNvPr id="58378" name="Picture 17"/>
          <p:cNvPicPr>
            <a:picLocks noChangeAspect="1" noChangeArrowheads="1"/>
          </p:cNvPicPr>
          <p:nvPr/>
        </p:nvPicPr>
        <p:blipFill>
          <a:blip r:embed="rId3" cstate="print"/>
          <a:srcRect r="31581" b="6126"/>
          <a:stretch>
            <a:fillRect/>
          </a:stretch>
        </p:blipFill>
        <p:spPr bwMode="auto">
          <a:xfrm>
            <a:off x="2612496" y="1389063"/>
            <a:ext cx="6391275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r="82082" b="85947"/>
          <a:stretch>
            <a:fillRect/>
          </a:stretch>
        </p:blipFill>
        <p:spPr bwMode="auto">
          <a:xfrm>
            <a:off x="213167" y="2711642"/>
            <a:ext cx="2267566" cy="135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8E0616-6446-47D8-A7E1-3F26A4CBA856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593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Начини емитовања</a:t>
            </a:r>
            <a:endParaRPr lang="sr-Latn-CS" smtClean="0"/>
          </a:p>
        </p:txBody>
      </p:sp>
      <p:sp>
        <p:nvSpPr>
          <p:cNvPr id="593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sr-Cyrl-CS" sz="2400" smtClean="0"/>
              <a:t>У</a:t>
            </a:r>
            <a:r>
              <a:rPr lang="sr-Latn-CS" sz="2400" smtClean="0"/>
              <a:t>обичајено емитовање током предавања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редавач ручно мења слајдове како тече излагање</a:t>
            </a:r>
          </a:p>
          <a:p>
            <a:pPr eaLnBrk="1" hangingPunct="1">
              <a:lnSpc>
                <a:spcPct val="95000"/>
              </a:lnSpc>
            </a:pPr>
            <a:r>
              <a:rPr lang="sr-Cyrl-CS" sz="2400" smtClean="0"/>
              <a:t>Н</a:t>
            </a:r>
            <a:r>
              <a:rPr lang="sr-Latn-CS" sz="2400" smtClean="0"/>
              <a:t>а штанду сајма, у излогу продавнице или чак на ТВ програму</a:t>
            </a:r>
            <a:endParaRPr lang="sr-Cyrl-CS" sz="24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презентација тече аутоматски у “бесконачној” петљи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Latn-CS" sz="2000" smtClean="0"/>
              <a:t>слајдови се аутоматски мењају у задатим временским размацима</a:t>
            </a:r>
          </a:p>
          <a:p>
            <a:pPr eaLnBrk="1" hangingPunct="1">
              <a:lnSpc>
                <a:spcPct val="95000"/>
              </a:lnSpc>
            </a:pPr>
            <a:r>
              <a:rPr lang="sr-Latn-CS" sz="2400" smtClean="0"/>
              <a:t>“</a:t>
            </a:r>
            <a:r>
              <a:rPr lang="sr-Cyrl-CS" sz="2400" smtClean="0"/>
              <a:t>К</a:t>
            </a:r>
            <a:r>
              <a:rPr lang="sr-Latn-CS" sz="2400" smtClean="0"/>
              <a:t>иоск”</a:t>
            </a:r>
            <a:r>
              <a:rPr lang="sr-Cyrl-CS" sz="2400" smtClean="0"/>
              <a:t> режим</a:t>
            </a:r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не</a:t>
            </a:r>
            <a:r>
              <a:rPr lang="sr-Latn-CS" sz="2000" smtClean="0"/>
              <a:t>ко треће лице ће само приступити рачунару, па ће стартовану презентацију сам прегледати, мењајући слајдове по нахођењу и то искључиво на начин који је задао аутор</a:t>
            </a:r>
            <a:endParaRPr lang="sr-Cyrl-CS" sz="2000" smtClean="0"/>
          </a:p>
          <a:p>
            <a:pPr lvl="1" eaLnBrk="1" hangingPunct="1">
              <a:lnSpc>
                <a:spcPct val="95000"/>
              </a:lnSpc>
            </a:pPr>
            <a:r>
              <a:rPr lang="sr-Cyrl-CS" sz="2000" smtClean="0"/>
              <a:t>п</a:t>
            </a:r>
            <a:r>
              <a:rPr lang="sr-Latn-CS" sz="2000" smtClean="0"/>
              <a:t>осматрач при том нема право да на било који начин интервенише у садржају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3E923F-438B-4344-84B8-059084E78EFA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Задавање времена приказивања коришћењем Rehearse Timings</a:t>
            </a:r>
            <a:r>
              <a:rPr lang="sr-Latn-CS" sz="3600" smtClean="0"/>
              <a:t> </a:t>
            </a:r>
          </a:p>
        </p:txBody>
      </p:sp>
      <p:sp>
        <p:nvSpPr>
          <p:cNvPr id="604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0423" name="Picture 71"/>
          <p:cNvPicPr>
            <a:picLocks noChangeAspect="1" noChangeArrowheads="1"/>
          </p:cNvPicPr>
          <p:nvPr/>
        </p:nvPicPr>
        <p:blipFill>
          <a:blip r:embed="rId3" cstate="print"/>
          <a:srcRect r="82295" b="94258"/>
          <a:stretch>
            <a:fillRect/>
          </a:stretch>
        </p:blipFill>
        <p:spPr bwMode="auto">
          <a:xfrm>
            <a:off x="1878013" y="2767013"/>
            <a:ext cx="54546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9A69843-DE56-4914-9136-B304A1140AEE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Дефинисање времена трајања слајдова</a:t>
            </a:r>
            <a:endParaRPr lang="sr-Latn-CS" sz="3600" smtClean="0"/>
          </a:p>
        </p:txBody>
      </p:sp>
      <p:sp>
        <p:nvSpPr>
          <p:cNvPr id="614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1447" name="Picture 20"/>
          <p:cNvPicPr>
            <a:picLocks noChangeAspect="1" noChangeArrowheads="1"/>
          </p:cNvPicPr>
          <p:nvPr/>
        </p:nvPicPr>
        <p:blipFill>
          <a:blip r:embed="rId3" cstate="print"/>
          <a:srcRect l="55373" b="67258"/>
          <a:stretch>
            <a:fillRect/>
          </a:stretch>
        </p:blipFill>
        <p:spPr bwMode="auto">
          <a:xfrm>
            <a:off x="312738" y="1981200"/>
            <a:ext cx="8502650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B751A8-0A07-4015-9659-3D39CC91982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Рад са датотекама</a:t>
            </a:r>
            <a:endParaRPr lang="sr-Latn-CS" smtClean="0"/>
          </a:p>
        </p:txBody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Тип .PPT је стандардни облик презентације</a:t>
            </a:r>
            <a:endParaRPr lang="sr-Cyrl-CS" smtClean="0"/>
          </a:p>
          <a:p>
            <a:pPr eaLnBrk="1" hangingPunct="1"/>
            <a:r>
              <a:rPr lang="sr-Latn-CS" smtClean="0"/>
              <a:t>Тип .PPS је резервисан за директно емитовање</a:t>
            </a:r>
            <a:endParaRPr lang="sr-Cyrl-CS" smtClean="0"/>
          </a:p>
          <a:p>
            <a:pPr eaLnBrk="1" hangingPunct="1"/>
            <a:r>
              <a:rPr lang="sr-Cyrl-CS" smtClean="0"/>
              <a:t>Тип</a:t>
            </a:r>
            <a:r>
              <a:rPr lang="sr-Latn-CS" smtClean="0"/>
              <a:t> .POT </a:t>
            </a:r>
            <a:r>
              <a:rPr lang="sr-Cyrl-CS" smtClean="0"/>
              <a:t>је</a:t>
            </a:r>
            <a:r>
              <a:rPr lang="sr-Latn-CS" smtClean="0"/>
              <a:t> је формат шаблона презентације</a:t>
            </a:r>
            <a:endParaRPr lang="sr-Cyrl-CS" smtClean="0"/>
          </a:p>
          <a:p>
            <a:pPr lvl="1" eaLnBrk="1" hangingPunct="1"/>
            <a:r>
              <a:rPr lang="sr-Cyrl-CS" smtClean="0"/>
              <a:t>то</a:t>
            </a:r>
            <a:r>
              <a:rPr lang="sr-Latn-CS" smtClean="0"/>
              <a:t> је предложак са одређеним уређењима слајдова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246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24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759A8-4A8A-461A-8DF3-C5E7A9CF998C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624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i="1" smtClean="0"/>
              <a:t>Изглед дијалога Set up Show</a:t>
            </a:r>
            <a:r>
              <a:rPr lang="sr-Latn-CS" smtClean="0"/>
              <a:t> </a:t>
            </a:r>
          </a:p>
        </p:txBody>
      </p:sp>
      <p:sp>
        <p:nvSpPr>
          <p:cNvPr id="624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2471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4800" y="1447800"/>
            <a:ext cx="6088063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349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34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7DCFBB-0566-443B-B436-139FC9A092DE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634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Припрема предавања</a:t>
            </a:r>
            <a:endParaRPr lang="sr-Latn-CS" smtClean="0"/>
          </a:p>
        </p:txBody>
      </p:sp>
      <p:sp>
        <p:nvSpPr>
          <p:cNvPr id="634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79550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200" smtClean="0"/>
              <a:t>Мора се проверити да ли ће се рећи све што је потребно, уз нужне нагласке, али строго поштујући задато време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Aко је речено колико времена се има на располагању, онда то знају и слушаоци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Два минута након што се премаши задато време, велики број слушалаца ће престати да слуша и направиће се мучна атмосфера</a:t>
            </a:r>
            <a:endParaRPr lang="sr-Latn-CS" sz="2200" smtClean="0"/>
          </a:p>
          <a:p>
            <a:pPr eaLnBrk="1" hangingPunct="1">
              <a:lnSpc>
                <a:spcPct val="90000"/>
              </a:lnSpc>
            </a:pPr>
            <a:r>
              <a:rPr lang="sr-Cyrl-CS" sz="2200" smtClean="0"/>
              <a:t>Савет је да се сниме интервали времена, па се забележи утрошак времена до неколико карактеристичних слајдова</a:t>
            </a:r>
            <a:endParaRPr lang="sr-Latn-CS" sz="2200" smtClean="0"/>
          </a:p>
        </p:txBody>
      </p:sp>
      <p:pic>
        <p:nvPicPr>
          <p:cNvPr id="63495" name="Picture 26"/>
          <p:cNvPicPr>
            <a:picLocks noChangeAspect="1" noChangeArrowheads="1"/>
          </p:cNvPicPr>
          <p:nvPr/>
        </p:nvPicPr>
        <p:blipFill>
          <a:blip r:embed="rId3" cstate="print"/>
          <a:srcRect r="40858" b="72360"/>
          <a:stretch>
            <a:fillRect/>
          </a:stretch>
        </p:blipFill>
        <p:spPr bwMode="auto">
          <a:xfrm>
            <a:off x="1114425" y="4513263"/>
            <a:ext cx="70294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451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6B3D5E-519F-418F-8A1B-D60413F6ED2E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645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Алатка </a:t>
            </a:r>
            <a:r>
              <a:rPr lang="en-GB" i="1" smtClean="0"/>
              <a:t>Package for CD</a:t>
            </a:r>
            <a:endParaRPr lang="sr-Latn-CS" i="1" smtClean="0"/>
          </a:p>
        </p:txBody>
      </p:sp>
      <p:sp>
        <p:nvSpPr>
          <p:cNvPr id="645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4519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1592263"/>
            <a:ext cx="6569075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55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2C7625-4B09-480C-932F-7436E24E54F9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655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Ток предавања</a:t>
            </a:r>
            <a:endParaRPr lang="sr-Latn-CS" smtClean="0"/>
          </a:p>
        </p:txBody>
      </p:sp>
      <p:sp>
        <p:nvSpPr>
          <p:cNvPr id="655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84808"/>
            <a:ext cx="8229600" cy="4725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400" smtClean="0"/>
              <a:t>Прелазак на следећи је могућ левим кликом миша или са тастатуре, притиском на један од следећих тастера: </a:t>
            </a:r>
            <a:r>
              <a:rPr lang="en-GB" sz="2400" b="1" i="1" smtClean="0"/>
              <a:t>Space, Enter, N, right, down, PageDown</a:t>
            </a:r>
            <a:r>
              <a:rPr lang="sr-Cyrl-CS" sz="2400" smtClean="0"/>
              <a:t>. </a:t>
            </a:r>
            <a:endParaRPr lang="sr-Latn-CS" sz="2400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Прелазак на претходни слајд може да се изведе, једним од тастера: </a:t>
            </a:r>
            <a:r>
              <a:rPr lang="en-GB" sz="2400" b="1" i="1" smtClean="0"/>
              <a:t>Backspace, P, left, up, PageUp</a:t>
            </a:r>
            <a:r>
              <a:rPr lang="sr-Cyrl-CS" sz="24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Aко се притисну и држе оба тастера миша две секунде појавиће се </a:t>
            </a:r>
            <a:r>
              <a:rPr lang="sr-Cyrl-CS" sz="2400" smtClean="0"/>
              <a:t>први </a:t>
            </a:r>
            <a:r>
              <a:rPr lang="sr-Cyrl-CS" sz="2400" smtClean="0"/>
              <a:t>слајд</a:t>
            </a: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Иако </a:t>
            </a:r>
            <a:r>
              <a:rPr lang="sr-Cyrl-CS" sz="2400" smtClean="0"/>
              <a:t>се не види, може се отићи на било који слајд, ако се зна редни број: </a:t>
            </a:r>
            <a:endParaRPr lang="sr-Latn-CS" sz="2400" smtClean="0"/>
          </a:p>
          <a:p>
            <a:pPr lvl="1" eaLnBrk="1" hangingPunct="1">
              <a:lnSpc>
                <a:spcPct val="90000"/>
              </a:lnSpc>
            </a:pPr>
            <a:r>
              <a:rPr lang="sr-Cyrl-CS" sz="2000" smtClean="0"/>
              <a:t>откуца се број на алфанумеричком делу тастатуре,па се притисне </a:t>
            </a:r>
            <a:r>
              <a:rPr lang="en-GB" sz="2000" b="1" i="1" smtClean="0"/>
              <a:t>Enter</a:t>
            </a:r>
            <a:endParaRPr lang="sr-Latn-CS" sz="2000" b="1" i="1" smtClean="0"/>
          </a:p>
          <a:p>
            <a:pPr eaLnBrk="1" hangingPunct="1">
              <a:lnSpc>
                <a:spcPct val="90000"/>
              </a:lnSpc>
            </a:pPr>
            <a:r>
              <a:rPr lang="sr-Cyrl-CS" sz="2400" smtClean="0"/>
              <a:t>Након притиска на </a:t>
            </a:r>
            <a:r>
              <a:rPr lang="sr-Cyrl-CS" sz="2400" b="1" i="1" smtClean="0"/>
              <a:t>W </a:t>
            </a:r>
            <a:r>
              <a:rPr lang="sr-Cyrl-CS" sz="2400" smtClean="0"/>
              <a:t>или </a:t>
            </a:r>
            <a:r>
              <a:rPr lang="sr-Cyrl-CS" sz="2400" b="1" i="1" smtClean="0"/>
              <a:t>зарез</a:t>
            </a:r>
            <a:r>
              <a:rPr lang="sr-Cyrl-CS" sz="2400" smtClean="0"/>
              <a:t> екран ће побелети, а притиском на </a:t>
            </a:r>
            <a:r>
              <a:rPr lang="sr-Latn-CS" sz="2400" b="1" i="1" smtClean="0"/>
              <a:t>B</a:t>
            </a:r>
            <a:r>
              <a:rPr lang="sr-Cyrl-CS" sz="2400" smtClean="0"/>
              <a:t> или </a:t>
            </a:r>
            <a:r>
              <a:rPr lang="sr-Cyrl-CS" sz="2400" b="1" i="1" smtClean="0"/>
              <a:t>тачку</a:t>
            </a:r>
            <a:r>
              <a:rPr lang="sr-Cyrl-CS" sz="2400" smtClean="0"/>
              <a:t> ће поцрнети</a:t>
            </a:r>
            <a:endParaRPr lang="sr-Latn-CS" sz="2400" smtClean="0"/>
          </a:p>
          <a:p>
            <a:pPr lvl="1" eaLnBrk="1" hangingPunct="1">
              <a:lnSpc>
                <a:spcPct val="90000"/>
              </a:lnSpc>
            </a:pPr>
            <a:r>
              <a:rPr lang="sr-Cyrl-CS" sz="2000" smtClean="0"/>
              <a:t>притисак на исти тастер враћа слику и онда се може наставити са емитовањем</a:t>
            </a:r>
            <a:endParaRPr lang="sr-Latn-CS" sz="20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414BB9-C127-40F7-BA7A-B4C7898692F8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665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Цртање оловком по слајду</a:t>
            </a:r>
            <a:r>
              <a:rPr lang="sr-Latn-CS" smtClean="0"/>
              <a:t> </a:t>
            </a:r>
          </a:p>
        </p:txBody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200" b="1" i="1" smtClean="0"/>
              <a:t>Ctrl+P</a:t>
            </a:r>
            <a:r>
              <a:rPr lang="en-GB" sz="2200" smtClean="0"/>
              <a:t> </a:t>
            </a:r>
            <a:r>
              <a:rPr lang="sr-Cyrl-CS" sz="2200" smtClean="0"/>
              <a:t>током </a:t>
            </a:r>
            <a:r>
              <a:rPr lang="sr-Cyrl-CS" sz="2200" smtClean="0"/>
              <a:t>извођења </a:t>
            </a:r>
            <a:r>
              <a:rPr lang="sr-Cyrl-CS" sz="2200" smtClean="0"/>
              <a:t>презентације</a:t>
            </a:r>
            <a:r>
              <a:rPr lang="sr-Latn-RS" sz="2200" smtClean="0"/>
              <a:t> </a:t>
            </a:r>
            <a:r>
              <a:rPr lang="sr-Cyrl-RS" sz="2200" smtClean="0"/>
              <a:t>за цртање</a:t>
            </a:r>
            <a:endParaRPr lang="sr-Latn-RS" sz="2200" smtClean="0"/>
          </a:p>
          <a:p>
            <a:r>
              <a:rPr lang="sr-Cyrl-CS" sz="2200" smtClean="0"/>
              <a:t>Подразумевана </a:t>
            </a:r>
            <a:r>
              <a:rPr lang="sr-Cyrl-CS" sz="2200" smtClean="0"/>
              <a:t>боја оловке претходно се дефинише у дијалогу </a:t>
            </a:r>
            <a:r>
              <a:rPr lang="en-GB" sz="2200" b="1" i="1" smtClean="0"/>
              <a:t>Set </a:t>
            </a:r>
            <a:r>
              <a:rPr lang="en-GB" sz="2200" b="1" i="1" smtClean="0"/>
              <a:t>Up </a:t>
            </a:r>
            <a:r>
              <a:rPr lang="en-GB" sz="2200" b="1" i="1" smtClean="0"/>
              <a:t>Show</a:t>
            </a:r>
            <a:endParaRPr lang="en-US" sz="2200" smtClean="0"/>
          </a:p>
          <a:p>
            <a:r>
              <a:rPr lang="sr-Cyrl-CS" sz="2200" smtClean="0"/>
              <a:t>Линије </a:t>
            </a:r>
            <a:r>
              <a:rPr lang="sr-Cyrl-CS" sz="2200" smtClean="0"/>
              <a:t>се бришу </a:t>
            </a:r>
            <a:r>
              <a:rPr lang="sr-Cyrl-CS" sz="2200" smtClean="0"/>
              <a:t>тастером </a:t>
            </a:r>
            <a:r>
              <a:rPr lang="sr-Cyrl-CS" sz="2200" b="1" i="1" smtClean="0"/>
              <a:t>Е</a:t>
            </a:r>
          </a:p>
          <a:p>
            <a:pPr eaLnBrk="1" hangingPunct="1"/>
            <a:endParaRPr lang="sr-Latn-CS" sz="2200" smtClean="0"/>
          </a:p>
        </p:txBody>
      </p:sp>
      <p:pic>
        <p:nvPicPr>
          <p:cNvPr id="66567" name="Picture 32"/>
          <p:cNvPicPr>
            <a:picLocks noChangeAspect="1" noChangeArrowheads="1"/>
          </p:cNvPicPr>
          <p:nvPr/>
        </p:nvPicPr>
        <p:blipFill>
          <a:blip r:embed="rId3" cstate="print"/>
          <a:srcRect l="-13" r="16394" b="42728"/>
          <a:stretch>
            <a:fillRect/>
          </a:stretch>
        </p:blipFill>
        <p:spPr bwMode="auto">
          <a:xfrm>
            <a:off x="550334" y="3176589"/>
            <a:ext cx="8057431" cy="310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414BB9-C127-40F7-BA7A-B4C7898692F8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665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Цртање оловком по слајду</a:t>
            </a:r>
            <a:r>
              <a:rPr lang="sr-Latn-CS" smtClean="0"/>
              <a:t> </a:t>
            </a:r>
          </a:p>
        </p:txBody>
      </p:sp>
      <p:sp>
        <p:nvSpPr>
          <p:cNvPr id="665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z="2200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3313" t="39752" r="40988" b="29575"/>
          <a:stretch>
            <a:fillRect/>
          </a:stretch>
        </p:blipFill>
        <p:spPr bwMode="auto">
          <a:xfrm>
            <a:off x="2529720" y="1727251"/>
            <a:ext cx="4226680" cy="394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75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52DE70-A7D2-4892-85E5-F3F3370A1E7E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675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Штампање докумената  </a:t>
            </a:r>
            <a:endParaRPr lang="sr-Latn-CS" smtClean="0"/>
          </a:p>
        </p:txBody>
      </p:sp>
      <p:sp>
        <p:nvSpPr>
          <p:cNvPr id="675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7591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963738"/>
            <a:ext cx="7699375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86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F3571B-520C-4437-B0E5-B9DC9622ADF3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Изглед дијалога  Принт</a:t>
            </a:r>
            <a:r>
              <a:rPr lang="sr-Latn-CS" smtClean="0"/>
              <a:t> </a:t>
            </a:r>
          </a:p>
        </p:txBody>
      </p:sp>
      <p:sp>
        <p:nvSpPr>
          <p:cNvPr id="686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5" name="Picture 1"/>
          <p:cNvPicPr>
            <a:picLocks noChangeAspect="1" noChangeArrowheads="1"/>
          </p:cNvPicPr>
          <p:nvPr/>
        </p:nvPicPr>
        <p:blipFill>
          <a:blip r:embed="rId3" cstate="print"/>
          <a:srcRect l="49060" t="28104" r="21864" b="16710"/>
          <a:stretch>
            <a:fillRect/>
          </a:stretch>
        </p:blipFill>
        <p:spPr bwMode="auto">
          <a:xfrm>
            <a:off x="2211388" y="1388004"/>
            <a:ext cx="4739745" cy="502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696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889A27-E50A-4BD4-9F88-B975A3A387AC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696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падајуће листе </a:t>
            </a:r>
            <a:r>
              <a:rPr lang="en-GB" sz="3600" i="1" smtClean="0"/>
              <a:t>Print What</a:t>
            </a:r>
            <a:r>
              <a:rPr lang="sr-Latn-CS" sz="3600" smtClean="0"/>
              <a:t> </a:t>
            </a:r>
          </a:p>
        </p:txBody>
      </p:sp>
      <p:sp>
        <p:nvSpPr>
          <p:cNvPr id="696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9639" name="Picture 4"/>
          <p:cNvPicPr>
            <a:picLocks noChangeAspect="1" noChangeArrowheads="1"/>
          </p:cNvPicPr>
          <p:nvPr/>
        </p:nvPicPr>
        <p:blipFill>
          <a:blip r:embed="rId3" cstate="print"/>
          <a:srcRect l="28458" t="54700" r="57457" b="30945"/>
          <a:stretch>
            <a:fillRect/>
          </a:stretch>
        </p:blipFill>
        <p:spPr bwMode="auto">
          <a:xfrm>
            <a:off x="293688" y="2233613"/>
            <a:ext cx="2474912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Rectangle 6"/>
          <p:cNvSpPr>
            <a:spLocks noChangeArrowheads="1"/>
          </p:cNvSpPr>
          <p:nvPr/>
        </p:nvSpPr>
        <p:spPr bwMode="auto">
          <a:xfrm>
            <a:off x="0" y="226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9641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Cyrl-CS" sz="1000">
                <a:cs typeface="Times New Roman" pitchFamily="18" charset="0"/>
              </a:rPr>
              <a:t>  </a:t>
            </a:r>
            <a:endParaRPr lang="sr-Cyrl-CS"/>
          </a:p>
        </p:txBody>
      </p:sp>
      <p:pic>
        <p:nvPicPr>
          <p:cNvPr id="69642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1638" y="1446213"/>
            <a:ext cx="6007100" cy="482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Изглед </a:t>
            </a:r>
            <a:r>
              <a:rPr lang="sr-Cyrl-CS" smtClean="0"/>
              <a:t>опције </a:t>
            </a:r>
            <a:r>
              <a:rPr lang="en-GB" i="1" smtClean="0"/>
              <a:t>Color/grayscale</a:t>
            </a:r>
            <a:r>
              <a:rPr lang="sr-Latn-CS" smtClean="0"/>
              <a:t> </a:t>
            </a:r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70663" name="Picture 4"/>
          <p:cNvPicPr>
            <a:picLocks noChangeAspect="1" noChangeArrowheads="1"/>
          </p:cNvPicPr>
          <p:nvPr/>
        </p:nvPicPr>
        <p:blipFill>
          <a:blip r:embed="rId3" cstate="print"/>
          <a:srcRect l="28314" t="60774" r="28734" b="22473"/>
          <a:stretch>
            <a:fillRect/>
          </a:stretch>
        </p:blipFill>
        <p:spPr bwMode="auto">
          <a:xfrm>
            <a:off x="327025" y="2651125"/>
            <a:ext cx="849153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194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CB7C14-A8C4-4B65-B82E-F6569732C31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</a:t>
            </a:r>
            <a:r>
              <a:rPr lang="en-US" smtClean="0"/>
              <a:t>О</a:t>
            </a:r>
            <a:r>
              <a:rPr lang="sr-Latn-CS" smtClean="0"/>
              <a:t>ffice button</a:t>
            </a:r>
          </a:p>
        </p:txBody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19463" name="Content Placeholder 3"/>
          <p:cNvPicPr>
            <a:picLocks/>
          </p:cNvPicPr>
          <p:nvPr/>
        </p:nvPicPr>
        <p:blipFill>
          <a:blip r:embed="rId3" cstate="print"/>
          <a:srcRect b="5405"/>
          <a:stretch>
            <a:fillRect/>
          </a:stretch>
        </p:blipFill>
        <p:spPr bwMode="auto">
          <a:xfrm>
            <a:off x="207963" y="1973263"/>
            <a:ext cx="8715375" cy="39449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mtClean="0"/>
              <a:t>Мастер </a:t>
            </a:r>
            <a:r>
              <a:rPr lang="en-GB" i="1" smtClean="0"/>
              <a:t>Handouts</a:t>
            </a:r>
            <a:endParaRPr lang="sr-Latn-CS" smtClean="0"/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30826" b="5800"/>
          <a:stretch>
            <a:fillRect/>
          </a:stretch>
        </p:blipFill>
        <p:spPr bwMode="auto">
          <a:xfrm>
            <a:off x="1329781" y="1430880"/>
            <a:ext cx="6637352" cy="463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7066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7078EAA-5C47-4750-99EC-239B1D20177E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mtClean="0"/>
              <a:t>Мастер </a:t>
            </a:r>
            <a:r>
              <a:rPr lang="en-GB" i="1" smtClean="0"/>
              <a:t>Notes </a:t>
            </a:r>
            <a:endParaRPr lang="sr-Latn-CS" smtClean="0"/>
          </a:p>
        </p:txBody>
      </p:sp>
      <p:sp>
        <p:nvSpPr>
          <p:cNvPr id="706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30546" b="9967"/>
          <a:stretch>
            <a:fillRect/>
          </a:stretch>
        </p:blipFill>
        <p:spPr bwMode="auto">
          <a:xfrm>
            <a:off x="1066460" y="1472496"/>
            <a:ext cx="7002274" cy="469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716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716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25EFD-9F56-48D7-95A7-B586F0662623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716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Отварање Power point опција из Office button</a:t>
            </a:r>
            <a:endParaRPr lang="sr-Latn-CS" sz="3600" smtClean="0"/>
          </a:p>
        </p:txBody>
      </p:sp>
      <p:sp>
        <p:nvSpPr>
          <p:cNvPr id="716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71687" name="Rectangle 6"/>
          <p:cNvSpPr>
            <a:spLocks noChangeArrowheads="1"/>
          </p:cNvSpPr>
          <p:nvPr/>
        </p:nvSpPr>
        <p:spPr bwMode="auto">
          <a:xfrm>
            <a:off x="0" y="-9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688" name="Rectangle 7"/>
          <p:cNvSpPr>
            <a:spLocks noChangeArrowheads="1"/>
          </p:cNvSpPr>
          <p:nvPr/>
        </p:nvSpPr>
        <p:spPr bwMode="auto">
          <a:xfrm>
            <a:off x="4427538" y="3382963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 </a:t>
            </a:r>
            <a:endParaRPr lang="sr-Latn-CS"/>
          </a:p>
        </p:txBody>
      </p:sp>
      <p:pic>
        <p:nvPicPr>
          <p:cNvPr id="71689" name="Picture 11"/>
          <p:cNvPicPr>
            <a:picLocks noChangeAspect="1" noChangeArrowheads="1"/>
          </p:cNvPicPr>
          <p:nvPr/>
        </p:nvPicPr>
        <p:blipFill>
          <a:blip r:embed="rId3" cstate="print"/>
          <a:srcRect b="6616"/>
          <a:stretch>
            <a:fillRect/>
          </a:stretch>
        </p:blipFill>
        <p:spPr bwMode="auto">
          <a:xfrm>
            <a:off x="282575" y="1604963"/>
            <a:ext cx="85788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727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727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9905D7-76CF-4F59-8136-C5EA884EFB43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727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група </a:t>
            </a:r>
            <a:r>
              <a:rPr lang="sr-Latn-CS" sz="3600" i="1" smtClean="0"/>
              <a:t>Save </a:t>
            </a:r>
            <a:r>
              <a:rPr lang="en-GB" sz="3600" i="1" smtClean="0"/>
              <a:t>Options</a:t>
            </a:r>
            <a:r>
              <a:rPr lang="sr-Latn-CS" sz="3600" smtClean="0"/>
              <a:t> </a:t>
            </a:r>
          </a:p>
        </p:txBody>
      </p:sp>
      <p:sp>
        <p:nvSpPr>
          <p:cNvPr id="727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0" y="-9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2712" name="Rectangle 7"/>
          <p:cNvSpPr>
            <a:spLocks noChangeArrowheads="1"/>
          </p:cNvSpPr>
          <p:nvPr/>
        </p:nvSpPr>
        <p:spPr bwMode="auto">
          <a:xfrm>
            <a:off x="4427538" y="3382963"/>
            <a:ext cx="288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sr-Latn-CS" sz="1000">
                <a:cs typeface="Times New Roman" pitchFamily="18" charset="0"/>
              </a:rPr>
              <a:t>   </a:t>
            </a:r>
            <a:endParaRPr lang="sr-Latn-CS"/>
          </a:p>
        </p:txBody>
      </p:sp>
      <p:pic>
        <p:nvPicPr>
          <p:cNvPr id="72713" name="Picture 14"/>
          <p:cNvPicPr>
            <a:picLocks noChangeAspect="1" noChangeArrowheads="1"/>
          </p:cNvPicPr>
          <p:nvPr/>
        </p:nvPicPr>
        <p:blipFill>
          <a:blip r:embed="rId3" cstate="print"/>
          <a:srcRect b="36378"/>
          <a:stretch>
            <a:fillRect/>
          </a:stretch>
        </p:blipFill>
        <p:spPr bwMode="auto">
          <a:xfrm>
            <a:off x="481013" y="1625600"/>
            <a:ext cx="84709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737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5BDB07-5812-4CD5-BCE3-47666DB3633B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737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Изглед групе </a:t>
            </a:r>
            <a:r>
              <a:rPr lang="en-GB" sz="3600" i="1" smtClean="0"/>
              <a:t>Advanced Options</a:t>
            </a:r>
            <a:r>
              <a:rPr lang="sr-Latn-CS" sz="3600" smtClean="0"/>
              <a:t> </a:t>
            </a:r>
          </a:p>
        </p:txBody>
      </p:sp>
      <p:sp>
        <p:nvSpPr>
          <p:cNvPr id="737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73735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588" y="1400175"/>
            <a:ext cx="7499350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680E7-C8CB-4BE7-8576-56298028048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Изглед дијалога за отварање постојећих презентација</a:t>
            </a:r>
            <a:r>
              <a:rPr lang="sr-Latn-CS" sz="3600" smtClean="0"/>
              <a:t> </a:t>
            </a:r>
          </a:p>
        </p:txBody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0487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1422400"/>
            <a:ext cx="8694737" cy="48783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506015-24A7-4F02-ADCE-A1D70E72075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Изглед палете Layout</a:t>
            </a:r>
            <a:endParaRPr lang="sr-Latn-CS" i="1" smtClean="0"/>
          </a:p>
        </p:txBody>
      </p:sp>
      <p:sp>
        <p:nvSpPr>
          <p:cNvPr id="215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1511" name="Content Placeholder 3"/>
          <p:cNvPicPr>
            <a:picLocks/>
          </p:cNvPicPr>
          <p:nvPr/>
        </p:nvPicPr>
        <p:blipFill>
          <a:blip r:embed="rId3" cstate="print"/>
          <a:srcRect b="5635"/>
          <a:stretch>
            <a:fillRect/>
          </a:stretch>
        </p:blipFill>
        <p:spPr bwMode="auto">
          <a:xfrm>
            <a:off x="42863" y="1516063"/>
            <a:ext cx="9017000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Област бр. 4 © Факултет медицинских наука Универзитета у Крагујевцу</a:t>
            </a:r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Информатичке методе у биомедицинским истраживањима</a:t>
            </a: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C295467-233E-468A-B947-6394A3F88F49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Примена </a:t>
            </a:r>
            <a:r>
              <a:rPr lang="sr-Latn-CS" sz="3600" i="1" smtClean="0"/>
              <a:t>шеме Title and 2 - Column Text</a:t>
            </a:r>
            <a:endParaRPr lang="sr-Latn-CS" sz="3600" smtClean="0"/>
          </a:p>
        </p:txBody>
      </p:sp>
      <p:sp>
        <p:nvSpPr>
          <p:cNvPr id="225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22535" name="Content Placeholder 3"/>
          <p:cNvPicPr>
            <a:picLocks/>
          </p:cNvPicPr>
          <p:nvPr/>
        </p:nvPicPr>
        <p:blipFill>
          <a:blip r:embed="rId3" cstate="print"/>
          <a:srcRect b="5621"/>
          <a:stretch>
            <a:fillRect/>
          </a:stretch>
        </p:blipFill>
        <p:spPr bwMode="auto">
          <a:xfrm>
            <a:off x="152400" y="1600200"/>
            <a:ext cx="8813800" cy="41481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959</TotalTime>
  <Words>6228</Words>
  <Application>Microsoft Office PowerPoint</Application>
  <PresentationFormat>On-screen Show (4:3)</PresentationFormat>
  <Paragraphs>439</Paragraphs>
  <Slides>64</Slides>
  <Notes>62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FIT slajd predavanja</vt:lpstr>
      <vt:lpstr>      MICROSOFT POWER POINT  </vt:lpstr>
      <vt:lpstr>Увод</vt:lpstr>
      <vt:lpstr>Изглед радне површине </vt:lpstr>
      <vt:lpstr>Укључивање класичног Normal View </vt:lpstr>
      <vt:lpstr>Рад са датотекама</vt:lpstr>
      <vt:lpstr>Изглед Оffice button</vt:lpstr>
      <vt:lpstr>Изглед дијалога за отварање постојећих презентација </vt:lpstr>
      <vt:lpstr>Изглед палете Layout</vt:lpstr>
      <vt:lpstr>Примена шеме Title and 2 - Column Text</vt:lpstr>
      <vt:lpstr>Палета графичких предложака позадине </vt:lpstr>
      <vt:lpstr>Мењања боје позадине и примена различитих колорних шема </vt:lpstr>
      <vt:lpstr>Изглед Slide Master оквира </vt:lpstr>
      <vt:lpstr>Уметање насловног мастера </vt:lpstr>
      <vt:lpstr>Изглед дијалога Header and Footer </vt:lpstr>
      <vt:lpstr>Припрема садржаја</vt:lpstr>
      <vt:lpstr>Изглед AutoFit Options поред доње ивице оквира </vt:lpstr>
      <vt:lpstr>Изглед листе AutoFormat As You Type у оквиру дијалога AutoCorect </vt:lpstr>
      <vt:lpstr>Лист Outline у режиму Normal View </vt:lpstr>
      <vt:lpstr>Подешавање погледа преко листе Zoom </vt:lpstr>
      <vt:lpstr>Oдабир опције Layout </vt:lpstr>
      <vt:lpstr>Изглед слајда након одабира облика Title and Content у Content Layout</vt:lpstr>
      <vt:lpstr>Microsoft Clip Organizer</vt:lpstr>
      <vt:lpstr>Унос слике одабиром опцијом Insert Picture </vt:lpstr>
      <vt:lpstr>Укључивање помоћне мрежице и вођице </vt:lpstr>
      <vt:lpstr>Група Shapes </vt:lpstr>
      <vt:lpstr>WordArt </vt:lpstr>
      <vt:lpstr>Убацивање графикона у документ </vt:lpstr>
      <vt:lpstr>Убацивање графикона у документ </vt:lpstr>
      <vt:lpstr>Smart art graphics</vt:lpstr>
      <vt:lpstr>Убацивање мултимедије у документ </vt:lpstr>
      <vt:lpstr>Убацивање мултимедије у документ </vt:lpstr>
      <vt:lpstr>Емитовање секвенце аутоматски по отварању слајда или ручно на клик мишем </vt:lpstr>
      <vt:lpstr>Изглед оквира Slide Sorter </vt:lpstr>
      <vt:lpstr>Контекстни мени слајда</vt:lpstr>
      <vt:lpstr>Сумарни слајд</vt:lpstr>
      <vt:lpstr>Транзиције</vt:lpstr>
      <vt:lpstr>Анимација садржаја</vt:lpstr>
      <vt:lpstr>Додавање ефеката анимације </vt:lpstr>
      <vt:lpstr>Креирање фотоалбума </vt:lpstr>
      <vt:lpstr>Изглед предложака тастера </vt:lpstr>
      <vt:lpstr>Изглед предложака тастера </vt:lpstr>
      <vt:lpstr>Измена шаблона дела презентације </vt:lpstr>
      <vt:lpstr>Убацивање слајдова из других презентација </vt:lpstr>
      <vt:lpstr>Убацивање хиперлинка </vt:lpstr>
      <vt:lpstr>Сакривање слајдова при презентацији </vt:lpstr>
      <vt:lpstr>Дефинисање избора и редоследа слајдова посебног емитовања </vt:lpstr>
      <vt:lpstr>Начини емитовања</vt:lpstr>
      <vt:lpstr>Задавање времена приказивања коришћењем Rehearse Timings </vt:lpstr>
      <vt:lpstr>Дефинисање времена трајања слајдова</vt:lpstr>
      <vt:lpstr>Изглед дијалога Set up Show </vt:lpstr>
      <vt:lpstr>Припрема предавања</vt:lpstr>
      <vt:lpstr>Алатка Package for CD</vt:lpstr>
      <vt:lpstr>Ток предавања</vt:lpstr>
      <vt:lpstr>Цртање оловком по слајду </vt:lpstr>
      <vt:lpstr>Цртање оловком по слајду </vt:lpstr>
      <vt:lpstr>Штампање докумената  </vt:lpstr>
      <vt:lpstr>Изглед дијалога  Принт </vt:lpstr>
      <vt:lpstr>Изглед падајуће листе Print What </vt:lpstr>
      <vt:lpstr>Изглед опције Color/grayscale </vt:lpstr>
      <vt:lpstr>Мастер Handouts</vt:lpstr>
      <vt:lpstr>Мастер Notes </vt:lpstr>
      <vt:lpstr>Отварање Power point опција из Office button</vt:lpstr>
      <vt:lpstr>Изглед група Save Options </vt:lpstr>
      <vt:lpstr>Изглед групе Advanced Options 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321</cp:revision>
  <dcterms:created xsi:type="dcterms:W3CDTF">2006-09-26T20:52:51Z</dcterms:created>
  <dcterms:modified xsi:type="dcterms:W3CDTF">2016-09-23T20:49:19Z</dcterms:modified>
</cp:coreProperties>
</file>